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3"/>
  </p:notesMasterIdLst>
  <p:sldIdLst>
    <p:sldId id="256" r:id="rId2"/>
    <p:sldId id="320" r:id="rId3"/>
    <p:sldId id="322" r:id="rId4"/>
    <p:sldId id="323" r:id="rId5"/>
    <p:sldId id="324" r:id="rId6"/>
    <p:sldId id="321" r:id="rId7"/>
    <p:sldId id="405" r:id="rId8"/>
    <p:sldId id="406" r:id="rId9"/>
    <p:sldId id="381" r:id="rId10"/>
    <p:sldId id="378" r:id="rId11"/>
    <p:sldId id="377" r:id="rId12"/>
    <p:sldId id="380" r:id="rId13"/>
    <p:sldId id="398" r:id="rId14"/>
    <p:sldId id="404" r:id="rId15"/>
    <p:sldId id="399" r:id="rId16"/>
    <p:sldId id="400" r:id="rId17"/>
    <p:sldId id="401" r:id="rId18"/>
    <p:sldId id="329" r:id="rId19"/>
    <p:sldId id="403" r:id="rId20"/>
    <p:sldId id="442" r:id="rId21"/>
    <p:sldId id="257" r:id="rId22"/>
    <p:sldId id="325" r:id="rId23"/>
    <p:sldId id="326" r:id="rId24"/>
    <p:sldId id="273" r:id="rId25"/>
    <p:sldId id="333" r:id="rId26"/>
    <p:sldId id="334" r:id="rId27"/>
    <p:sldId id="335" r:id="rId28"/>
    <p:sldId id="347" r:id="rId29"/>
    <p:sldId id="331" r:id="rId30"/>
    <p:sldId id="382" r:id="rId31"/>
    <p:sldId id="387" r:id="rId32"/>
    <p:sldId id="384" r:id="rId33"/>
    <p:sldId id="385" r:id="rId34"/>
    <p:sldId id="275" r:id="rId35"/>
    <p:sldId id="433" r:id="rId36"/>
    <p:sldId id="413" r:id="rId37"/>
    <p:sldId id="340" r:id="rId38"/>
    <p:sldId id="350" r:id="rId39"/>
    <p:sldId id="282" r:id="rId40"/>
    <p:sldId id="283" r:id="rId41"/>
    <p:sldId id="338" r:id="rId42"/>
    <p:sldId id="339" r:id="rId43"/>
    <p:sldId id="349" r:id="rId44"/>
    <p:sldId id="434" r:id="rId45"/>
    <p:sldId id="341" r:id="rId46"/>
    <p:sldId id="351" r:id="rId47"/>
    <p:sldId id="352" r:id="rId48"/>
    <p:sldId id="342" r:id="rId49"/>
    <p:sldId id="353" r:id="rId50"/>
    <p:sldId id="355" r:id="rId51"/>
    <p:sldId id="435" r:id="rId52"/>
    <p:sldId id="345" r:id="rId53"/>
    <p:sldId id="346" r:id="rId54"/>
    <p:sldId id="436" r:id="rId55"/>
    <p:sldId id="300" r:id="rId56"/>
    <p:sldId id="391" r:id="rId57"/>
    <p:sldId id="356" r:id="rId58"/>
    <p:sldId id="359" r:id="rId59"/>
    <p:sldId id="437" r:id="rId60"/>
    <p:sldId id="358" r:id="rId61"/>
    <p:sldId id="438" r:id="rId62"/>
    <p:sldId id="439" r:id="rId63"/>
    <p:sldId id="360" r:id="rId64"/>
    <p:sldId id="361" r:id="rId65"/>
    <p:sldId id="315" r:id="rId66"/>
    <p:sldId id="412" r:id="rId67"/>
    <p:sldId id="440" r:id="rId68"/>
    <p:sldId id="441" r:id="rId69"/>
    <p:sldId id="270" r:id="rId70"/>
    <p:sldId id="414" r:id="rId71"/>
    <p:sldId id="415" r:id="rId72"/>
    <p:sldId id="278" r:id="rId73"/>
    <p:sldId id="367" r:id="rId74"/>
    <p:sldId id="369" r:id="rId75"/>
    <p:sldId id="416" r:id="rId76"/>
    <p:sldId id="288" r:id="rId77"/>
    <p:sldId id="388" r:id="rId78"/>
    <p:sldId id="389" r:id="rId79"/>
    <p:sldId id="390" r:id="rId80"/>
    <p:sldId id="303" r:id="rId81"/>
    <p:sldId id="290" r:id="rId82"/>
    <p:sldId id="417" r:id="rId83"/>
    <p:sldId id="418" r:id="rId84"/>
    <p:sldId id="289" r:id="rId85"/>
    <p:sldId id="292" r:id="rId86"/>
    <p:sldId id="419" r:id="rId87"/>
    <p:sldId id="420" r:id="rId88"/>
    <p:sldId id="421" r:id="rId89"/>
    <p:sldId id="362" r:id="rId90"/>
    <p:sldId id="422" r:id="rId91"/>
    <p:sldId id="373" r:id="rId92"/>
    <p:sldId id="293" r:id="rId93"/>
    <p:sldId id="374" r:id="rId94"/>
    <p:sldId id="306" r:id="rId95"/>
    <p:sldId id="291" r:id="rId96"/>
    <p:sldId id="423" r:id="rId97"/>
    <p:sldId id="424" r:id="rId98"/>
    <p:sldId id="294" r:id="rId99"/>
    <p:sldId id="313" r:id="rId100"/>
    <p:sldId id="296" r:id="rId101"/>
    <p:sldId id="425" r:id="rId102"/>
    <p:sldId id="426" r:id="rId103"/>
    <p:sldId id="427" r:id="rId104"/>
    <p:sldId id="428" r:id="rId105"/>
    <p:sldId id="297" r:id="rId106"/>
    <p:sldId id="429" r:id="rId107"/>
    <p:sldId id="295" r:id="rId108"/>
    <p:sldId id="260" r:id="rId109"/>
    <p:sldId id="443" r:id="rId110"/>
    <p:sldId id="392" r:id="rId111"/>
    <p:sldId id="393" r:id="rId112"/>
    <p:sldId id="394" r:id="rId113"/>
    <p:sldId id="395" r:id="rId114"/>
    <p:sldId id="396" r:id="rId115"/>
    <p:sldId id="397" r:id="rId116"/>
    <p:sldId id="261" r:id="rId117"/>
    <p:sldId id="366" r:id="rId118"/>
    <p:sldId id="363" r:id="rId119"/>
    <p:sldId id="348" r:id="rId120"/>
    <p:sldId id="372" r:id="rId121"/>
    <p:sldId id="407" r:id="rId122"/>
    <p:sldId id="408" r:id="rId123"/>
    <p:sldId id="409" r:id="rId124"/>
    <p:sldId id="410" r:id="rId125"/>
    <p:sldId id="411" r:id="rId126"/>
    <p:sldId id="430" r:id="rId127"/>
    <p:sldId id="431" r:id="rId128"/>
    <p:sldId id="432" r:id="rId129"/>
    <p:sldId id="259" r:id="rId130"/>
    <p:sldId id="379" r:id="rId131"/>
    <p:sldId id="376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1A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idisposable.dispos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2017.dotnext-piter.ru/talks/building-code-analysis-tools-with-the-net-compiler-platform-rosly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 своём докладе я буду использовать примеры кода, если у кого-то есть с собой ноутбук, можете их открыть и посмотреть.</a:t>
            </a:r>
            <a:br>
              <a:rPr lang="ru-RU" dirty="0"/>
            </a:br>
            <a:r>
              <a:rPr lang="ru-RU" dirty="0"/>
              <a:t>В конце доклада я ещё раз дам ссылку на них.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Исходные данные у нас были такие.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нашем фреймворке местами используются </a:t>
            </a:r>
            <a:r>
              <a:rPr lang="en-US" dirty="0"/>
              <a:t>Naming Conventions, </a:t>
            </a:r>
            <a:r>
              <a:rPr lang="ru-RU" dirty="0"/>
              <a:t>соответственно, где-то опечатался — перестало работать.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2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Наши партнёры копипастят код из блогов, тренингов, из нашей собственной кодовой базы, и иногда забывают что-то поправить.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0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 запомнить все правила фреймворка.</a:t>
            </a:r>
          </a:p>
          <a:p>
            <a:r>
              <a:rPr lang="ru-RU" dirty="0"/>
              <a:t>Понятно, что есть документация, тренинги, но этого недостаточно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6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отличие от других </a:t>
            </a:r>
            <a:r>
              <a:rPr lang="en-US" dirty="0"/>
              <a:t>ERP-</a:t>
            </a:r>
            <a:r>
              <a:rPr lang="ru-RU" dirty="0"/>
              <a:t>систем, мы не можем, как 1С или </a:t>
            </a:r>
            <a:r>
              <a:rPr lang="en-US" dirty="0"/>
              <a:t>SAP </a:t>
            </a:r>
            <a:r>
              <a:rPr lang="ru-RU" dirty="0"/>
              <a:t>с языком </a:t>
            </a:r>
            <a:r>
              <a:rPr lang="en-US" dirty="0"/>
              <a:t>ABAP, </a:t>
            </a:r>
            <a:r>
              <a:rPr lang="ru-RU" dirty="0"/>
              <a:t>ограничить сторонних разработчиков. У нас бизнес-логика пишется на </a:t>
            </a:r>
            <a:r>
              <a:rPr lang="en-US" dirty="0"/>
              <a:t>C#</a:t>
            </a:r>
            <a:r>
              <a:rPr lang="ru-RU" dirty="0"/>
              <a:t>, поэтому простор для творчества большой, можно легко выстрелить себе в ногу.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Отсюда трата времени на дебаг, периодически люди сидели по 2-3 часа в дебаггере, чтобы понять, почему же не работает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9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...то есть вот такая ситуация периодически встречалась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внешних разработчиков в компаниях-партнёрах, за которыми не уследишь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решения, которые они пишут, сертифицируются вручную путём </a:t>
            </a:r>
            <a:r>
              <a:rPr lang="en-US" dirty="0"/>
              <a:t>Code Review, </a:t>
            </a:r>
            <a:r>
              <a:rPr lang="ru-RU" dirty="0"/>
              <a:t>что дорого и неудобно.</a:t>
            </a:r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00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руководствовались тем, что чем раньше найден баг, тем это лучше и дешевле.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одном из реальных проектов. А он очень и очень большой, 400</a:t>
            </a:r>
            <a:r>
              <a:rPr lang="en-US" dirty="0"/>
              <a:t>k</a:t>
            </a:r>
            <a:r>
              <a:rPr lang="ru-RU" dirty="0"/>
              <a:t> </a:t>
            </a:r>
            <a:r>
              <a:rPr lang="en-US" dirty="0"/>
              <a:t>LoC</a:t>
            </a:r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  <a:p>
            <a:endParaRPr lang="ru-RU" dirty="0"/>
          </a:p>
          <a:p>
            <a:r>
              <a:rPr lang="ru-RU" dirty="0"/>
              <a:t>И тут мы переходим к первой важной теме — к тестам. Как вы думаете, почему я решил сначала рассказать про тесты? (вопрос в зал)</a:t>
            </a:r>
          </a:p>
          <a:p>
            <a:r>
              <a:rPr lang="ru-RU" dirty="0"/>
              <a:t>Правильно, потому что у нас </a:t>
            </a:r>
            <a:r>
              <a:rPr lang="en-US" dirty="0"/>
              <a:t>test driven development!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</a:p>
          <a:p>
            <a:endParaRPr lang="ru-RU" dirty="0"/>
          </a:p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r>
              <a:rPr lang="ru-RU" dirty="0"/>
              <a:t>Давайте разберём на примере.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System.IDisposable.Dispose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should not throw an exception. Dispose is often called as part of the clean up logic in a finally clause. Therefore, explicitly throwing an exception from Dispose forces the user to add exception handling inside the finally clause.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«негативные»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3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0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очень лаконично,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2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  <a:p>
            <a:endParaRPr lang="ru-RU" dirty="0"/>
          </a:p>
          <a:p>
            <a:r>
              <a:rPr lang="ru-RU" dirty="0"/>
              <a:t>Так вот те клиенты, которые поставили </a:t>
            </a:r>
            <a:r>
              <a:rPr lang="en-US" dirty="0"/>
              <a:t>NuGet-</a:t>
            </a:r>
            <a:r>
              <a:rPr lang="ru-RU" dirty="0"/>
              <a:t>пакет, сказали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Напомню, что мы в </a:t>
            </a:r>
            <a:r>
              <a:rPr lang="en-US" dirty="0"/>
              <a:t>Roslyn </a:t>
            </a:r>
            <a:r>
              <a:rPr lang="ru-RU" dirty="0"/>
              <a:t>работаем с вот таким набором сущностей.</a:t>
            </a:r>
          </a:p>
          <a:p>
            <a:r>
              <a:rPr lang="ru-RU" dirty="0"/>
              <a:t>Очень рекомендую посмотреть доклад с </a:t>
            </a:r>
            <a:r>
              <a:rPr lang="en-US" dirty="0" err="1"/>
              <a:t>dotNext</a:t>
            </a:r>
            <a:r>
              <a:rPr lang="en-US" dirty="0"/>
              <a:t> 2017 </a:t>
            </a:r>
            <a:r>
              <a:rPr lang="ru-RU" dirty="0"/>
              <a:t>от Филиппа </a:t>
            </a:r>
          </a:p>
          <a:p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https://2017.dotnext-piter.ru/talks/building-code-analysis-tools-with-the-net-compiler-platform-roslyn/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endParaRPr lang="en-US" dirty="0"/>
          </a:p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6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для пользователя это будет выглядеть странно, потому что она зарепортится на самом броске эксепшна.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55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4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0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50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 думаете, какие ещё есть варианты?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631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49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</a:p>
          <a:p>
            <a:r>
              <a:rPr lang="ru-RU" dirty="0"/>
              <a:t>В моём докладе мы не будем учиться писать простые анализаторы и код-фиксы, а посмотрим на то, что вы встретите в реальной жизни.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51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B30F7-A3DB-4E86-AD86-C25236A24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занимают много места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b="1" dirty="0"/>
              <a:t>Не выделяются из общего форматирования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61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b="1" dirty="0"/>
              <a:t>Высокая наглядность (видны при </a:t>
            </a:r>
            <a:r>
              <a:rPr lang="en-US" b="1" dirty="0"/>
              <a:t>code review</a:t>
            </a:r>
            <a:r>
              <a:rPr lang="ru-RU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8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b="1" dirty="0"/>
              <a:t>Требуют изменения существующей кодовой базы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646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r>
              <a:rPr lang="ru-RU" b="1" dirty="0"/>
              <a:t>Не поддерживаются «из коробки», требует реализации с нуля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89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148-3E7F-417F-ADD2-21C87D3D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3C394-304C-48AB-B26C-9FC0E302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A36E-8E1F-4225-AFEC-1644241A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13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1612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Рефакторинги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b="1" dirty="0"/>
              <a:t>Массовое изменение кода в случае обновления </a:t>
            </a:r>
            <a:r>
              <a:rPr lang="en-US" b="1" dirty="0"/>
              <a:t>API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1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b="1" dirty="0"/>
              <a:t>Расширения </a:t>
            </a:r>
            <a:r>
              <a:rPr lang="en-US" b="1" dirty="0"/>
              <a:t>IntelliSense</a:t>
            </a:r>
            <a:r>
              <a:rPr lang="ru-RU" b="1" dirty="0"/>
              <a:t> (например, для </a:t>
            </a:r>
            <a:r>
              <a:rPr lang="en-US" b="1" dirty="0"/>
              <a:t>DSL</a:t>
            </a:r>
            <a:r>
              <a:rPr lang="ru-RU" b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9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b="1" dirty="0"/>
              <a:t>Подсветка синтаксиса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094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b="1" dirty="0"/>
              <a:t>Навигация по коду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851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b="1" dirty="0"/>
              <a:t>Сложное форматирование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306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  <a:p>
            <a:r>
              <a:rPr lang="en-US" b="1" dirty="0"/>
              <a:t>Outlining (collapse / expand)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73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116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80F8-3E68-475C-BD6D-00A060CE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Исходные данные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5123-4909-4C9E-A622-7DE78E2E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Картинки по запросу lines of code icon">
            <a:extLst>
              <a:ext uri="{FF2B5EF4-FFF2-40B4-BE49-F238E27FC236}">
                <a16:creationId xmlns:a16="http://schemas.microsoft.com/office/drawing/2014/main" id="{58211B88-2BA1-4D70-B502-011D4105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0" y="1715339"/>
            <a:ext cx="786146" cy="7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3137C-D0E8-4E34-BC92-13EFD91B6AF5}"/>
              </a:ext>
            </a:extLst>
          </p:cNvPr>
          <p:cNvSpPr txBox="1"/>
          <p:nvPr/>
        </p:nvSpPr>
        <p:spPr>
          <a:xfrm>
            <a:off x="1929848" y="1812995"/>
            <a:ext cx="562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2 000 000+ </a:t>
            </a:r>
            <a:r>
              <a:rPr lang="en-US" sz="3600" b="1" dirty="0"/>
              <a:t>LoC </a:t>
            </a:r>
            <a:r>
              <a:rPr lang="ru-RU" sz="3600" dirty="0"/>
              <a:t>на</a:t>
            </a:r>
            <a:r>
              <a:rPr lang="en-US" sz="3600" dirty="0"/>
              <a:t> </a:t>
            </a:r>
            <a:r>
              <a:rPr lang="en-US" sz="3600" b="1" dirty="0"/>
              <a:t>C#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29F31-938B-4FB6-8F08-6FD4F9F3652D}"/>
              </a:ext>
            </a:extLst>
          </p:cNvPr>
          <p:cNvSpPr txBox="1"/>
          <p:nvPr/>
        </p:nvSpPr>
        <p:spPr>
          <a:xfrm>
            <a:off x="1929848" y="4758522"/>
            <a:ext cx="6160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450</a:t>
            </a:r>
            <a:r>
              <a:rPr lang="en-US" sz="3600" b="1" dirty="0"/>
              <a:t>+</a:t>
            </a:r>
            <a:r>
              <a:rPr lang="ru-RU" sz="3600" b="1" dirty="0"/>
              <a:t> </a:t>
            </a:r>
            <a:r>
              <a:rPr lang="ru-RU" sz="3600" dirty="0"/>
              <a:t>компаний-партнёров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DEA19-D090-47F2-9FEA-1D3168BDF978}"/>
              </a:ext>
            </a:extLst>
          </p:cNvPr>
          <p:cNvSpPr txBox="1"/>
          <p:nvPr/>
        </p:nvSpPr>
        <p:spPr>
          <a:xfrm>
            <a:off x="1914470" y="5527160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140+ </a:t>
            </a:r>
            <a:r>
              <a:rPr lang="ru-RU" sz="3600" dirty="0"/>
              <a:t>сторонних решений в </a:t>
            </a:r>
            <a:r>
              <a:rPr lang="en-US" sz="3600" dirty="0"/>
              <a:t>marketplace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2D9DE-9EA4-4CC2-9117-76F6121E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82" y="4758522"/>
            <a:ext cx="755715" cy="5646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E450EE-4F13-4463-A131-4059594AB67B}"/>
              </a:ext>
            </a:extLst>
          </p:cNvPr>
          <p:cNvSpPr txBox="1"/>
          <p:nvPr/>
        </p:nvSpPr>
        <p:spPr>
          <a:xfrm>
            <a:off x="1914470" y="261225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Большой</a:t>
            </a:r>
            <a:r>
              <a:rPr lang="en-US" sz="3600" dirty="0"/>
              <a:t> </a:t>
            </a:r>
            <a:r>
              <a:rPr lang="ru-RU" sz="3600" dirty="0"/>
              <a:t>и сложный </a:t>
            </a:r>
            <a:r>
              <a:rPr lang="en-US" sz="3600" dirty="0"/>
              <a:t>framework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21FF55-A9F6-45D1-A769-05BE508B4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0" y="5527160"/>
            <a:ext cx="755715" cy="755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21115-88FE-40E5-8325-1794F9E79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3306"/>
            <a:ext cx="952500" cy="3654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E887FE-8A4B-44DD-82C1-0BFDAE2DD8CC}"/>
              </a:ext>
            </a:extLst>
          </p:cNvPr>
          <p:cNvSpPr txBox="1"/>
          <p:nvPr/>
        </p:nvSpPr>
        <p:spPr>
          <a:xfrm>
            <a:off x="1929848" y="3342863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Naming Conventions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55CE24-D222-405B-A339-F95729465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50" y="2639880"/>
            <a:ext cx="746291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DDAD4E-8DC2-4172-9E9B-91BC9E0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44" y="3910435"/>
            <a:ext cx="810797" cy="810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8F7307-6F5D-4EB8-A1DF-343CF61E1B71}"/>
              </a:ext>
            </a:extLst>
          </p:cNvPr>
          <p:cNvSpPr txBox="1"/>
          <p:nvPr/>
        </p:nvSpPr>
        <p:spPr>
          <a:xfrm>
            <a:off x="1914470" y="4057844"/>
            <a:ext cx="87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80+</a:t>
            </a:r>
            <a:r>
              <a:rPr lang="ru-RU" sz="3600" dirty="0"/>
              <a:t> разработчиков внутри компании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5106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У вас есть свой фреймворк, который используют другие люди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1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b="1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4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b="1" dirty="0"/>
              <a:t>Есть специфические требования к </a:t>
            </a:r>
            <a:r>
              <a:rPr lang="en-US" b="1" dirty="0"/>
              <a:t>code style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35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CB33-39A3-44D5-8FC9-2F28582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 статический анализ кода нужен, если: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5D67-94B6-49A6-930F-8AF2A0F5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вас есть свой фреймворк, который используют другие люди</a:t>
            </a:r>
          </a:p>
          <a:p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r>
              <a:rPr lang="en-US" b="1" dirty="0"/>
              <a:t>Just for fun!</a:t>
            </a:r>
            <a:endParaRPr lang="ru-RU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8145-A42E-45A8-B86E-FB14A924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43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Ошибки находятся раньше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47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b="1" dirty="0"/>
              <a:t>Уменьшилось время сидения в дебаггере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87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b="1" dirty="0"/>
              <a:t>Разработчики обучаются с помощью подсказок в </a:t>
            </a:r>
            <a:r>
              <a:rPr lang="en-US" b="1" dirty="0"/>
              <a:t>IDE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412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65B5-3FEF-443C-8BD8-E295B93C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Бенефиты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69012-012A-4BD7-BC76-F5B5D1FD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Ошибки находятся раньше</a:t>
            </a:r>
          </a:p>
          <a:p>
            <a:r>
              <a:rPr lang="ru-RU" dirty="0"/>
              <a:t>Уменьшилось время сидения в дебаггере</a:t>
            </a:r>
          </a:p>
          <a:p>
            <a:r>
              <a:rPr lang="ru-RU" dirty="0"/>
              <a:t>Разработчики обучаются с помощью подсказок в </a:t>
            </a:r>
            <a:r>
              <a:rPr lang="en-US" dirty="0"/>
              <a:t>IDE</a:t>
            </a:r>
            <a:endParaRPr lang="ru-RU" dirty="0"/>
          </a:p>
          <a:p>
            <a:r>
              <a:rPr lang="ru-RU" b="1" dirty="0"/>
              <a:t>Сертификация сторонних решений стала автоматизированной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2DB83-52F2-439B-8875-75BF3E1B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en-US" dirty="0"/>
          </a:p>
          <a:p>
            <a:r>
              <a:rPr lang="ru-RU" dirty="0"/>
              <a:t>Доклады </a:t>
            </a:r>
            <a:r>
              <a:rPr lang="en-US" dirty="0" err="1"/>
              <a:t>dotNext</a:t>
            </a:r>
            <a:r>
              <a:rPr lang="en-US" dirty="0"/>
              <a:t> (Filip W)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955387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dropsonic.pan@gmail.com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D6231-05DC-455A-BCB5-30FA02B06B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22" y="5257800"/>
            <a:ext cx="2437756" cy="6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Ошибки типа </a:t>
            </a:r>
            <a:r>
              <a:rPr lang="en-US" sz="2800" b="1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50055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Сложно запомнить все правила</a:t>
            </a:r>
            <a:r>
              <a:rPr lang="en-US" sz="2800" b="1" dirty="0"/>
              <a:t> </a:t>
            </a:r>
            <a:r>
              <a:rPr lang="ru-RU" sz="2800" b="1" dirty="0"/>
              <a:t>фреймворка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63736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Невозможно задать их на уровне языка</a:t>
            </a:r>
            <a:endParaRPr lang="en-US" sz="28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186022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Трата времени на дебаг</a:t>
            </a:r>
            <a:endParaRPr lang="en-US" sz="2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388397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Много «внешних» разработчиков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</p:spTree>
    <p:extLst>
      <p:ext uri="{BB962C8B-B14F-4D97-AF65-F5344CB8AC3E}">
        <p14:creationId xmlns:p14="http://schemas.microsoft.com/office/powerpoint/2010/main" val="9444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D7A2-F900-4EA3-AB67-9813C3F0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5D36-B425-4F9A-AFE3-4330A09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204B7-5DA0-4403-8FBC-E9DBB79B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29" y="3848573"/>
            <a:ext cx="487762" cy="48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78634-86DD-4392-B14A-F70BA2DB59D1}"/>
              </a:ext>
            </a:extLst>
          </p:cNvPr>
          <p:cNvSpPr txBox="1"/>
          <p:nvPr/>
        </p:nvSpPr>
        <p:spPr>
          <a:xfrm>
            <a:off x="2113328" y="3745834"/>
            <a:ext cx="5168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Трата времени на дебаг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1BE7B-4C18-4637-9C43-CA9CF5004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69" y="1610791"/>
            <a:ext cx="781918" cy="29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50F57-236A-4F95-89FF-C438D6C6A86F}"/>
              </a:ext>
            </a:extLst>
          </p:cNvPr>
          <p:cNvSpPr txBox="1"/>
          <p:nvPr/>
        </p:nvSpPr>
        <p:spPr>
          <a:xfrm>
            <a:off x="2113328" y="150542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Naming Conventions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949C0-260D-4D94-9A76-D3D739110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61" y="2609458"/>
            <a:ext cx="535133" cy="5351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A91B0-D460-4DA9-BB34-FCBCE930D1D7}"/>
              </a:ext>
            </a:extLst>
          </p:cNvPr>
          <p:cNvSpPr txBox="1"/>
          <p:nvPr/>
        </p:nvSpPr>
        <p:spPr>
          <a:xfrm>
            <a:off x="2113328" y="2585706"/>
            <a:ext cx="950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Сложно запомнить все правила</a:t>
            </a:r>
            <a:r>
              <a:rPr lang="en-US" sz="2800" dirty="0"/>
              <a:t> </a:t>
            </a:r>
            <a:r>
              <a:rPr lang="ru-RU" sz="2800" dirty="0"/>
              <a:t>фреймворка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2CF5-C6A6-4DB8-924C-6AC11AFF8B79}"/>
              </a:ext>
            </a:extLst>
          </p:cNvPr>
          <p:cNvSpPr txBox="1"/>
          <p:nvPr/>
        </p:nvSpPr>
        <p:spPr>
          <a:xfrm>
            <a:off x="2113328" y="4336335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Много «внешних» разработчиков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9C236-49D7-49BE-A4BB-B617CE2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42" y="4414476"/>
            <a:ext cx="781919" cy="5527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9DC0B-D0D0-4EE1-A125-777E3067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617" y="3186945"/>
            <a:ext cx="576999" cy="57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59E417-9E7B-49B8-910C-224385327812}"/>
              </a:ext>
            </a:extLst>
          </p:cNvPr>
          <p:cNvSpPr txBox="1"/>
          <p:nvPr/>
        </p:nvSpPr>
        <p:spPr>
          <a:xfrm>
            <a:off x="2113328" y="315369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Невозможно задать их на уровне языка</a:t>
            </a:r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2B2DDE1-5EAD-41E7-B9A3-5280FFBE1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869" y="2028647"/>
            <a:ext cx="718613" cy="4877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17DEC7-CA12-40B2-A1C3-A175033DDFF5}"/>
              </a:ext>
            </a:extLst>
          </p:cNvPr>
          <p:cNvSpPr txBox="1"/>
          <p:nvPr/>
        </p:nvSpPr>
        <p:spPr>
          <a:xfrm>
            <a:off x="2113328" y="2040667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Ошибки типа </a:t>
            </a:r>
            <a:r>
              <a:rPr lang="en-US" sz="2800" dirty="0"/>
              <a:t>copy&amp;paste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69D421-DEE1-456A-886B-56ABC0D2D5A1}"/>
              </a:ext>
            </a:extLst>
          </p:cNvPr>
          <p:cNvSpPr txBox="1"/>
          <p:nvPr/>
        </p:nvSpPr>
        <p:spPr>
          <a:xfrm>
            <a:off x="2113328" y="5084732"/>
            <a:ext cx="87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«Ручная» сертификация решений партнёров</a:t>
            </a:r>
            <a:endParaRPr lang="en-US" sz="28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64EFE9-7A46-46DF-A161-131072314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24" y="5020098"/>
            <a:ext cx="843441" cy="8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b="1" dirty="0"/>
              <a:t>Создаёт новый </a:t>
            </a:r>
            <a:r>
              <a:rPr lang="en-US" b="1" dirty="0"/>
              <a:t>VS solution </a:t>
            </a:r>
            <a:r>
              <a:rPr lang="ru-RU" b="1" dirty="0"/>
              <a:t>и </a:t>
            </a:r>
            <a:r>
              <a:rPr lang="en-US" b="1" dirty="0"/>
              <a:t>project </a:t>
            </a:r>
            <a:r>
              <a:rPr lang="ru-RU" b="1" dirty="0"/>
              <a:t>«на лету»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исходники / файлы конфигурации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2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Добавляет в </a:t>
            </a:r>
            <a:r>
              <a:rPr lang="en-US" b="1" dirty="0"/>
              <a:t>project </a:t>
            </a:r>
            <a:r>
              <a:rPr lang="ru-RU" b="1" dirty="0"/>
              <a:t>нужные </a:t>
            </a:r>
            <a:r>
              <a:rPr lang="en-US" b="1" dirty="0"/>
              <a:t>references (</a:t>
            </a:r>
            <a:r>
              <a:rPr lang="en-US" b="1" dirty="0" err="1"/>
              <a:t>mscorlib</a:t>
            </a:r>
            <a:r>
              <a:rPr lang="en-US" b="1" dirty="0"/>
              <a:t>, etc., </a:t>
            </a:r>
            <a:r>
              <a:rPr lang="ru-RU" b="1" dirty="0"/>
              <a:t>ваши сборки</a:t>
            </a:r>
            <a:r>
              <a:rPr lang="en-US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7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анализатор и собирает полученные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2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исходники / файлы конфигурации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Добавляет в </a:t>
            </a:r>
            <a:r>
              <a:rPr lang="en-US" dirty="0"/>
              <a:t>project </a:t>
            </a:r>
            <a:r>
              <a:rPr lang="ru-RU" dirty="0"/>
              <a:t>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Применяет анализатор и собирает полученные диагностики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b="1" dirty="0"/>
              <a:t>Применяет к каждой диагностике </a:t>
            </a:r>
            <a:r>
              <a:rPr lang="en-US" b="1" dirty="0"/>
              <a:t>code fix </a:t>
            </a:r>
            <a:r>
              <a:rPr lang="ru-RU" b="1" dirty="0"/>
              <a:t>и проверяет его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5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3EC9-8326-4C3B-834B-7FB28C8B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Фигак-фигак, и в продакшн!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C64F-6B1A-4191-94D7-931069C8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12 </a:t>
            </a:r>
            <a:r>
              <a:rPr lang="ru-RU" b="1" dirty="0"/>
              <a:t>реально работающих </a:t>
            </a:r>
            <a:r>
              <a:rPr lang="ru-RU" dirty="0"/>
              <a:t>анализаторов, 8 </a:t>
            </a:r>
            <a:r>
              <a:rPr lang="en-US" dirty="0"/>
              <a:t>code fix’</a:t>
            </a:r>
            <a:r>
              <a:rPr lang="ru-RU" dirty="0"/>
              <a:t>ов и подсветка синтаксиса для </a:t>
            </a:r>
            <a:r>
              <a:rPr lang="en-US" dirty="0"/>
              <a:t>DSL</a:t>
            </a:r>
            <a:endParaRPr lang="ru-RU" dirty="0"/>
          </a:p>
          <a:p>
            <a:r>
              <a:rPr lang="ru-RU" dirty="0"/>
              <a:t>Релиз версии 1.0 в </a:t>
            </a:r>
            <a:r>
              <a:rPr lang="en-US" b="1" dirty="0"/>
              <a:t>Visual Studio Marketplace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NuGet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B724A-F9F6-43D3-89DF-5C47EB5D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BA6A33-7B83-40B6-B40D-7B70F9AC2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047"/>
            <a:ext cx="10515600" cy="3996494"/>
          </a:xfrm>
        </p:spPr>
      </p:pic>
    </p:spTree>
    <p:extLst>
      <p:ext uri="{BB962C8B-B14F-4D97-AF65-F5344CB8AC3E}">
        <p14:creationId xmlns:p14="http://schemas.microsoft.com/office/powerpoint/2010/main" val="1039396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8B10-82D9-4DD7-8E6C-7CB2824A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анализаторов!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D8FD-37F9-4DCF-BFD4-90DB86D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всё больше и больше новых анализаторов</a:t>
            </a:r>
          </a:p>
          <a:p>
            <a:r>
              <a:rPr lang="ru-RU" dirty="0"/>
              <a:t>Они становятся всё сложнее...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6C666-D171-4773-8D14-5EE1386F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</a:t>
            </a:r>
            <a:r>
              <a:rPr lang="en-US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CSharpSyntaxWalker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</a:t>
            </a:r>
            <a:r>
              <a:rPr lang="en-US" sz="1700" dirty="0">
                <a:solidFill>
                  <a:srgbClr val="000000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Accept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52F1-B052-45E9-B8BE-A7A5ABAD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788E-8A69-468C-90AA-ED40833CE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VisitThrowStatement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ThrowStatementSyntax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node)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node.GetLocation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2E978-FE88-47A7-838F-5A00B955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9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18B1-F854-4822-80C0-51CC5D06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FBEC-07EB-4E1B-8678-D2900D160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14EC-67AB-438F-9F14-E8C24F78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70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Недоступен «из коробки», требует самостоятельной реализации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b="1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ещё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Много анализаторов, проверяющих одни и те же конструкции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b="1" dirty="0"/>
              <a:t>Одна и та же семантическая информация о типах собирается много раз подряд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«Подводные камни» при работе с </a:t>
            </a:r>
            <a:r>
              <a:rPr lang="en-US" b="1" dirty="0"/>
              <a:t>Roslyn </a:t>
            </a:r>
            <a:r>
              <a:rPr lang="ru-RU" b="1" dirty="0"/>
              <a:t>за пределами </a:t>
            </a:r>
            <a:r>
              <a:rPr lang="en-US" b="1" dirty="0"/>
              <a:t>“Hello World!”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Проблемы с производительностью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8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b="1" dirty="0"/>
              <a:t>Копипаста одного и того же кода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31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Один родительский анализатор, который строит семантическую модель определённой сущности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b="1" dirty="0"/>
              <a:t>Запускает несколько дочерних анализаторов, передавая им семантическую модель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8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94F28-CD0D-48B7-8CC6-84872D54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06C1-7D92-494C-9993-46DB51C4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BF40-441A-441D-9292-D1C460BE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74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7487-440E-486B-99A4-A978C3EB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Наступаем на грабли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7ACC-1C58-43FC-91E8-5FBB7546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Нам потребовался </a:t>
            </a:r>
            <a:r>
              <a:rPr lang="en-US" dirty="0"/>
              <a:t>Roslyn SDK v2.0 </a:t>
            </a:r>
            <a:r>
              <a:rPr lang="ru-RU" dirty="0"/>
              <a:t>для использования </a:t>
            </a:r>
            <a:r>
              <a:rPr lang="en-US" dirty="0"/>
              <a:t>Operations API </a:t>
            </a:r>
            <a:r>
              <a:rPr lang="ru-RU" dirty="0"/>
              <a:t>в анализаторах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98D7-DA23-464A-9000-546F15A0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2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Каждая версия </a:t>
            </a:r>
            <a:r>
              <a:rPr lang="en-US" b="1" dirty="0"/>
              <a:t>Roslyn SDK </a:t>
            </a:r>
            <a:r>
              <a:rPr lang="ru-RU" b="1" dirty="0"/>
              <a:t>требует определённую минимальную версию </a:t>
            </a:r>
            <a:r>
              <a:rPr lang="en-US" b="1" dirty="0"/>
              <a:t>Visual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b="1" dirty="0"/>
              <a:t>Как полноценно интегрировать статический анализ на </a:t>
            </a:r>
            <a:r>
              <a:rPr lang="en-US" b="1" dirty="0"/>
              <a:t>Roslyn </a:t>
            </a:r>
            <a:r>
              <a:rPr lang="ru-RU" b="1" dirty="0"/>
              <a:t>в процесс разработки (работа с </a:t>
            </a:r>
            <a:r>
              <a:rPr lang="en-US" b="1" dirty="0"/>
              <a:t>legacy </a:t>
            </a:r>
            <a:r>
              <a:rPr lang="ru-RU" b="1" dirty="0"/>
              <a:t>кодом, интеграция с </a:t>
            </a:r>
            <a:r>
              <a:rPr lang="en-US" b="1" dirty="0"/>
              <a:t>CI, etc.)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b="1" dirty="0"/>
              <a:t>Хотите поддерживать несколько версий </a:t>
            </a:r>
            <a:r>
              <a:rPr lang="en-US" b="1" dirty="0"/>
              <a:t>Visual Studio? </a:t>
            </a:r>
            <a:r>
              <a:rPr lang="ru-RU" b="1" dirty="0"/>
              <a:t>Вы обречены работать со старым </a:t>
            </a:r>
            <a:r>
              <a:rPr lang="en-US" b="1" dirty="0"/>
              <a:t>SDK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5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b="1" dirty="0"/>
              <a:t>Поставили новые анализаторы в старую версию </a:t>
            </a:r>
            <a:r>
              <a:rPr lang="en-US" b="1" dirty="0"/>
              <a:t>Visual Studio? </a:t>
            </a:r>
            <a:r>
              <a:rPr lang="ru-RU" b="1" dirty="0"/>
              <a:t>Это не будет работать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8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Внедряем статический анализ в процесс разработки и тестирования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3A9B2-BFD0-42DA-AE51-18D8FAC5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76" y="2055571"/>
            <a:ext cx="1441516" cy="1441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636B4-FE16-4EA9-99D9-79AFCD4C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5" y="3861969"/>
            <a:ext cx="1441515" cy="1441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7A84A-1F62-43EA-9268-1707C7CDB6F5}"/>
              </a:ext>
            </a:extLst>
          </p:cNvPr>
          <p:cNvSpPr txBox="1"/>
          <p:nvPr/>
        </p:nvSpPr>
        <p:spPr>
          <a:xfrm>
            <a:off x="2763079" y="2483941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Статический анализ в </a:t>
            </a:r>
            <a:r>
              <a:rPr lang="en-US" sz="3200" dirty="0"/>
              <a:t>IDE </a:t>
            </a:r>
            <a:r>
              <a:rPr lang="ru-RU" sz="3200" dirty="0"/>
              <a:t>при написании кода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E8A2B-E712-4306-BDE9-1EEA2FF5E396}"/>
              </a:ext>
            </a:extLst>
          </p:cNvPr>
          <p:cNvSpPr txBox="1"/>
          <p:nvPr/>
        </p:nvSpPr>
        <p:spPr>
          <a:xfrm>
            <a:off x="2763079" y="4290338"/>
            <a:ext cx="85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Проверка всей кодовой базы в рамках </a:t>
            </a:r>
            <a:r>
              <a:rPr lang="en-US" sz="3200" dirty="0"/>
              <a:t>CI</a:t>
            </a:r>
          </a:p>
        </p:txBody>
      </p:sp>
    </p:spTree>
    <p:extLst>
      <p:ext uri="{BB962C8B-B14F-4D97-AF65-F5344CB8AC3E}">
        <p14:creationId xmlns:p14="http://schemas.microsoft.com/office/powerpoint/2010/main" val="1316548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pic>
        <p:nvPicPr>
          <p:cNvPr id="6" name="Content Placeholder 5" descr="A picture containing food&#10;&#10;Description automatically generated">
            <a:extLst>
              <a:ext uri="{FF2B5EF4-FFF2-40B4-BE49-F238E27FC236}">
                <a16:creationId xmlns:a16="http://schemas.microsoft.com/office/drawing/2014/main" id="{C444E609-CBBC-487A-9D2D-432DD7E71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06" y="1825625"/>
            <a:ext cx="484478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36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b="1" dirty="0"/>
              <a:t>False-positive </a:t>
            </a:r>
            <a:r>
              <a:rPr lang="ru-RU" b="1" dirty="0"/>
              <a:t>срабатывания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2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b="1" dirty="0"/>
              <a:t>Необходимость «выключать» диагностики по требованию</a:t>
            </a:r>
            <a:r>
              <a:rPr lang="en-US" b="1" dirty="0"/>
              <a:t> </a:t>
            </a:r>
            <a:r>
              <a:rPr lang="ru-RU" b="1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b="1" dirty="0"/>
              <a:t>Как ещё более ускорить процесс разработки, используя </a:t>
            </a:r>
            <a:r>
              <a:rPr lang="en-US" b="1" dirty="0"/>
              <a:t>Roslyn </a:t>
            </a:r>
            <a:r>
              <a:rPr lang="ru-RU" b="1" dirty="0"/>
              <a:t>для рефакторинга, подсветки синтаксиса, форматирования, навигации</a:t>
            </a:r>
            <a:r>
              <a:rPr lang="en-US" b="1" dirty="0"/>
              <a:t>, </a:t>
            </a:r>
            <a:r>
              <a:rPr lang="ru-RU" b="1" dirty="0"/>
              <a:t>создания своего </a:t>
            </a:r>
            <a:r>
              <a:rPr lang="en-US" b="1" dirty="0"/>
              <a:t>IntelliSense</a:t>
            </a:r>
            <a:r>
              <a:rPr lang="ru-RU" b="1" dirty="0"/>
              <a:t> и т.п.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6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80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Позволяет полностью выключать определённые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b="1" dirty="0"/>
              <a:t>Можно изменить </a:t>
            </a:r>
            <a:r>
              <a:rPr lang="en-US" b="1" dirty="0"/>
              <a:t>severity</a:t>
            </a:r>
            <a:r>
              <a:rPr lang="ru-RU" b="1" dirty="0"/>
              <a:t> диагностики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50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b="1" dirty="0"/>
              <a:t>Невозможно «выключить» диагностику в определённом месте в коде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3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Потеря </a:t>
            </a:r>
            <a:r>
              <a:rPr lang="en-US" b="1" dirty="0"/>
              <a:t>history / blame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8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b="1" dirty="0"/>
              <a:t>Занимает много места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69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b="1" dirty="0"/>
              <a:t>Сильно выделяется по форматированию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4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мы достигли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F6902C1-D15F-421D-91D6-D149DAD14261}"/>
              </a:ext>
            </a:extLst>
          </p:cNvPr>
          <p:cNvSpPr/>
          <p:nvPr/>
        </p:nvSpPr>
        <p:spPr>
          <a:xfrm>
            <a:off x="838200" y="182562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70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6CDA1-560D-4735-A6D5-7207E6228509}"/>
              </a:ext>
            </a:extLst>
          </p:cNvPr>
          <p:cNvSpPr txBox="1"/>
          <p:nvPr/>
        </p:nvSpPr>
        <p:spPr>
          <a:xfrm>
            <a:off x="1977887" y="1793911"/>
            <a:ext cx="2763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статических анализаторов</a:t>
            </a:r>
            <a:endParaRPr lang="en-US" sz="3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1F23E-9622-46AC-8C0F-2B277F52C5A5}"/>
              </a:ext>
            </a:extLst>
          </p:cNvPr>
          <p:cNvSpPr/>
          <p:nvPr/>
        </p:nvSpPr>
        <p:spPr>
          <a:xfrm>
            <a:off x="838200" y="3601500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/>
              <a:t>28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7E630-2D27-48A7-A121-57D92BDB0328}"/>
              </a:ext>
            </a:extLst>
          </p:cNvPr>
          <p:cNvSpPr txBox="1"/>
          <p:nvPr/>
        </p:nvSpPr>
        <p:spPr>
          <a:xfrm>
            <a:off x="1977887" y="3816008"/>
            <a:ext cx="2763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code fix’</a:t>
            </a:r>
            <a:r>
              <a:rPr lang="ru-RU" sz="3200" b="1" dirty="0"/>
              <a:t>ов</a:t>
            </a:r>
            <a:endParaRPr lang="en-US" sz="3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815848-0260-4F5C-92D2-1D6D8C8348F3}"/>
              </a:ext>
            </a:extLst>
          </p:cNvPr>
          <p:cNvSpPr/>
          <p:nvPr/>
        </p:nvSpPr>
        <p:spPr>
          <a:xfrm>
            <a:off x="838200" y="5313934"/>
            <a:ext cx="1043608" cy="1042416"/>
          </a:xfrm>
          <a:prstGeom prst="ellipse">
            <a:avLst/>
          </a:prstGeom>
          <a:solidFill>
            <a:srgbClr val="CC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ru-RU" sz="3000" b="1" dirty="0"/>
              <a:t>1600</a:t>
            </a:r>
            <a:endParaRPr lang="en-US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C768-3154-4160-B108-D2A919651668}"/>
              </a:ext>
            </a:extLst>
          </p:cNvPr>
          <p:cNvSpPr txBox="1"/>
          <p:nvPr/>
        </p:nvSpPr>
        <p:spPr>
          <a:xfrm>
            <a:off x="1977887" y="5528442"/>
            <a:ext cx="2922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пользователей</a:t>
            </a:r>
            <a:endParaRPr lang="en-US" sz="3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22043-0F04-438A-8CE2-16464922B821}"/>
              </a:ext>
            </a:extLst>
          </p:cNvPr>
          <p:cNvSpPr/>
          <p:nvPr/>
        </p:nvSpPr>
        <p:spPr>
          <a:xfrm>
            <a:off x="6096000" y="1829072"/>
            <a:ext cx="851452" cy="8544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b="1" dirty="0"/>
              <a:t>&lt;/&gt;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CDEED-834C-4CDF-8B98-2E92C5CA938B}"/>
              </a:ext>
            </a:extLst>
          </p:cNvPr>
          <p:cNvSpPr txBox="1"/>
          <p:nvPr/>
        </p:nvSpPr>
        <p:spPr>
          <a:xfrm>
            <a:off x="7137951" y="1963931"/>
            <a:ext cx="4124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Подсветка синтаксиса</a:t>
            </a:r>
            <a:endParaRPr lang="en-US" sz="3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C15B6C-CB15-46DA-A6A5-B3F629A1DA0F}"/>
              </a:ext>
            </a:extLst>
          </p:cNvPr>
          <p:cNvSpPr/>
          <p:nvPr/>
        </p:nvSpPr>
        <p:spPr>
          <a:xfrm>
            <a:off x="6094343" y="3025033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/>
              <a:t>{…}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2025C-0747-489B-B8F6-0015358F469C}"/>
              </a:ext>
            </a:extLst>
          </p:cNvPr>
          <p:cNvSpPr txBox="1"/>
          <p:nvPr/>
        </p:nvSpPr>
        <p:spPr>
          <a:xfrm>
            <a:off x="7137951" y="3136612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Форматирование кода</a:t>
            </a:r>
            <a:endParaRPr lang="en-US" sz="3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CE7209-312A-4C44-9B81-24590D1AAA7B}"/>
              </a:ext>
            </a:extLst>
          </p:cNvPr>
          <p:cNvSpPr/>
          <p:nvPr/>
        </p:nvSpPr>
        <p:spPr>
          <a:xfrm>
            <a:off x="6094343" y="4222690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b="1" dirty="0"/>
              <a:t>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1B7A2-1234-446C-9ACF-08FE6BAF5289}"/>
              </a:ext>
            </a:extLst>
          </p:cNvPr>
          <p:cNvSpPr txBox="1"/>
          <p:nvPr/>
        </p:nvSpPr>
        <p:spPr>
          <a:xfrm>
            <a:off x="7137951" y="4355498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Навигация по коду</a:t>
            </a:r>
            <a:endParaRPr lang="en-US" sz="32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584B6B-A43F-4EE0-BAD4-12A295F39F23}"/>
              </a:ext>
            </a:extLst>
          </p:cNvPr>
          <p:cNvSpPr/>
          <p:nvPr/>
        </p:nvSpPr>
        <p:spPr>
          <a:xfrm>
            <a:off x="6094343" y="5420347"/>
            <a:ext cx="850392" cy="85039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000" dirty="0"/>
              <a:t>±</a:t>
            </a:r>
            <a:endParaRPr lang="en-US" sz="4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1F5CF3-30BA-4A19-A23C-13DA385D2935}"/>
              </a:ext>
            </a:extLst>
          </p:cNvPr>
          <p:cNvSpPr txBox="1"/>
          <p:nvPr/>
        </p:nvSpPr>
        <p:spPr>
          <a:xfrm>
            <a:off x="7137951" y="5553155"/>
            <a:ext cx="436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Collapse / Expand</a:t>
            </a:r>
          </a:p>
        </p:txBody>
      </p:sp>
    </p:spTree>
    <p:extLst>
      <p:ext uri="{BB962C8B-B14F-4D97-AF65-F5344CB8AC3E}">
        <p14:creationId xmlns:p14="http://schemas.microsoft.com/office/powerpoint/2010/main" val="3541097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Придётся обновлять всю существующую кодовую базу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956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b="1" dirty="0"/>
              <a:t>Минимальный </a:t>
            </a:r>
            <a:r>
              <a:rPr lang="en-US" b="1" dirty="0"/>
              <a:t>scope</a:t>
            </a:r>
            <a:r>
              <a:rPr lang="ru-RU" b="1" dirty="0"/>
              <a:t> отключения диагностики — метод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Не требует изменения существующего кода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b="1" dirty="0"/>
              <a:t>Не поддерживается «из коробки», требует реализации с нуля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3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b="1" dirty="0"/>
              <a:t>Низкая наглядность (особенно при </a:t>
            </a:r>
            <a:r>
              <a:rPr lang="en-US" b="1" dirty="0"/>
              <a:t>code review)</a:t>
            </a:r>
            <a:endParaRPr lang="ru-RU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4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15938</TotalTime>
  <Words>6379</Words>
  <Application>Microsoft Office PowerPoint</Application>
  <PresentationFormat>Widescreen</PresentationFormat>
  <Paragraphs>965</Paragraphs>
  <Slides>131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О чём я буду рассказывать</vt:lpstr>
      <vt:lpstr>Чего мы достигли</vt:lpstr>
      <vt:lpstr>Примеры</vt:lpstr>
      <vt:lpstr>Как всё начиналось</vt:lpstr>
      <vt:lpstr>Исходные данные</vt:lpstr>
      <vt:lpstr>Проблемы</vt:lpstr>
      <vt:lpstr>Проблемы</vt:lpstr>
      <vt:lpstr>Проблемы</vt:lpstr>
      <vt:lpstr>Проблемы</vt:lpstr>
      <vt:lpstr>Проблемы</vt:lpstr>
      <vt:lpstr>PowerPoint Presentation</vt:lpstr>
      <vt:lpstr>Проблемы</vt:lpstr>
      <vt:lpstr>Проблемы</vt:lpstr>
      <vt:lpstr>Чем раньше, тем лучше</vt:lpstr>
      <vt:lpstr>PowerPoint Presentation</vt:lpstr>
      <vt:lpstr>Как всё начиналось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Тестовый фреймворк</vt:lpstr>
      <vt:lpstr>Пример</vt:lpstr>
      <vt:lpstr>Фигак-фигак, и в продакшн!</vt:lpstr>
      <vt:lpstr>Способы поставки нашего творчества</vt:lpstr>
      <vt:lpstr>WellKnownTypes</vt:lpstr>
      <vt:lpstr>WellKnownTypes</vt:lpstr>
      <vt:lpstr>Немножко теории</vt:lpstr>
      <vt:lpstr>Немножко теории</vt:lpstr>
      <vt:lpstr>WellKnownTypes</vt:lpstr>
      <vt:lpstr>WellKnownTypes</vt:lpstr>
      <vt:lpstr>WellKnownTypes</vt:lpstr>
      <vt:lpstr>Больше анализаторов!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CSharpSyntaxWalker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LIVE DEMO</vt:lpstr>
      <vt:lpstr>Рекурсивный анализ кода</vt:lpstr>
      <vt:lpstr>Рекурсивный анализ кода</vt:lpstr>
      <vt:lpstr>Пишем ещё больше анализаторов</vt:lpstr>
      <vt:lpstr>Пишем больше анализаторов</vt:lpstr>
      <vt:lpstr>Пишем больше анализаторов</vt:lpstr>
      <vt:lpstr>Что получили?</vt:lpstr>
      <vt:lpstr>Что получили?</vt:lpstr>
      <vt:lpstr>Что получили?</vt:lpstr>
      <vt:lpstr>PowerPoint Presentation</vt:lpstr>
      <vt:lpstr>PowerPoint Presentation</vt:lpstr>
      <vt:lpstr>Агрегирующие анализаторы</vt:lpstr>
      <vt:lpstr>Агрегирующие анализаторы</vt:lpstr>
      <vt:lpstr>LIVE DEMO</vt:lpstr>
      <vt:lpstr>Наступаем на грабли</vt:lpstr>
      <vt:lpstr>Версионность Roslyn SDK</vt:lpstr>
      <vt:lpstr>Версионность Roslyn SDK</vt:lpstr>
      <vt:lpstr>Версионность Roslyn SDK</vt:lpstr>
      <vt:lpstr>Версионность Roslyn SDK</vt:lpstr>
      <vt:lpstr>DLL Hell в Visual Studio</vt:lpstr>
      <vt:lpstr>DLL Hell в Visual Studio</vt:lpstr>
      <vt:lpstr>Внедряем статический анализ в процесс разработки и тестирования</vt:lpstr>
      <vt:lpstr>Сложности</vt:lpstr>
      <vt:lpstr>Сложности</vt:lpstr>
      <vt:lpstr>Сложности</vt:lpstr>
      <vt:lpstr>Сложности</vt:lpstr>
      <vt:lpstr>Ruleset</vt:lpstr>
      <vt:lpstr>Ruleset</vt:lpstr>
      <vt:lpstr>Ruleset</vt:lpstr>
      <vt:lpstr>Ruleset</vt:lpstr>
      <vt:lpstr>Pragma</vt:lpstr>
      <vt:lpstr>Pragma</vt:lpstr>
      <vt:lpstr>Pragma</vt:lpstr>
      <vt:lpstr>Pragma</vt:lpstr>
      <vt:lpstr>Pragma</vt:lpstr>
      <vt:lpstr>SuppressMessageAttribute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Code Comments</vt:lpstr>
      <vt:lpstr>Code Comments</vt:lpstr>
      <vt:lpstr>Code Comments</vt:lpstr>
      <vt:lpstr>Code Comments</vt:lpstr>
      <vt:lpstr>Решение</vt:lpstr>
      <vt:lpstr>LIVE DEMO</vt:lpstr>
      <vt:lpstr>Запуск анализаторов «извне» MSBuild и IDE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PowerPoint Presentation</vt:lpstr>
      <vt:lpstr>Bottom Line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Свой статический анализ кода нужен, если:</vt:lpstr>
      <vt:lpstr>Бенефиты</vt:lpstr>
      <vt:lpstr>Бенефиты</vt:lpstr>
      <vt:lpstr>Бенефиты</vt:lpstr>
      <vt:lpstr>Бенефиты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498</cp:revision>
  <dcterms:created xsi:type="dcterms:W3CDTF">2019-10-12T12:14:53Z</dcterms:created>
  <dcterms:modified xsi:type="dcterms:W3CDTF">2019-11-05T13:58:57Z</dcterms:modified>
</cp:coreProperties>
</file>